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1" r:id="rId8"/>
    <p:sldId id="275" r:id="rId9"/>
    <p:sldId id="273" r:id="rId10"/>
    <p:sldId id="263" r:id="rId11"/>
    <p:sldId id="262" r:id="rId12"/>
    <p:sldId id="271" r:id="rId13"/>
    <p:sldId id="267" r:id="rId14"/>
    <p:sldId id="276" r:id="rId15"/>
    <p:sldId id="277" r:id="rId16"/>
    <p:sldId id="278" r:id="rId17"/>
    <p:sldId id="279" r:id="rId18"/>
    <p:sldId id="280" r:id="rId19"/>
    <p:sldId id="268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88" r:id="rId29"/>
    <p:sldId id="290" r:id="rId30"/>
    <p:sldId id="265" r:id="rId31"/>
    <p:sldId id="292" r:id="rId32"/>
    <p:sldId id="272" r:id="rId33"/>
    <p:sldId id="269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5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1418"/>
  </p:normalViewPr>
  <p:slideViewPr>
    <p:cSldViewPr snapToGrid="0" snapToObjects="1">
      <p:cViewPr varScale="1">
        <p:scale>
          <a:sx n="98" d="100"/>
          <a:sy n="98" d="100"/>
        </p:scale>
        <p:origin x="1672" y="20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so much for the invitation and the most pleasant journey in my life at Notre Dame.</a:t>
            </a:r>
          </a:p>
          <a:p>
            <a:r>
              <a:rPr lang="en-US" dirty="0"/>
              <a:t>I really enjoy my PHD research, and wrote a few scripts after that in a company.</a:t>
            </a:r>
          </a:p>
          <a:p>
            <a:r>
              <a:rPr lang="en-US" dirty="0"/>
              <a:t>In the past 2 years, I have been working on this small project to lower the development barrier.</a:t>
            </a:r>
          </a:p>
          <a:p>
            <a:r>
              <a:rPr lang="en-US" dirty="0"/>
              <a:t>Wish to share a different angle and hopefully a bit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software view feels like reading manual and attending workshop. Please bear with 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command, which may be parametrized into multiples.</a:t>
            </a:r>
          </a:p>
          <a:p>
            <a:r>
              <a:rPr lang="en-US" dirty="0"/>
              <a:t>The tag records the status, and the check handles the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builder, and the molecule number is parameterized with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duration.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behaviors not protected by integration tests are not main features.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one amorphous cell by spatial grids, random translation, or conformer search.</a:t>
            </a:r>
          </a:p>
          <a:p>
            <a:r>
              <a:rPr lang="en-US" dirty="0"/>
              <a:t>Water model, density reduction, initiator relocation, and simulation without relaxation are also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the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output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job, compilation state, with/without datafile, single frame, and single atom are also covered.</a:t>
            </a:r>
          </a:p>
          <a:p>
            <a:r>
              <a:rPr lang="en-US" dirty="0"/>
              <a:t>Reciprocal space plots real and reciprocal lattice of graphene.</a:t>
            </a:r>
          </a:p>
          <a:p>
            <a:r>
              <a:rPr lang="en-US" dirty="0"/>
              <a:t>Dispersion retrieves the crystal structure from database, and calculates phonon dispersion.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</a:t>
            </a:r>
            <a:r>
              <a:rPr lang="en-US" dirty="0"/>
              <a:t>decentralized workflows serialize and parallelize driver jobs. </a:t>
            </a:r>
          </a:p>
          <a:p>
            <a:r>
              <a:rPr lang="en-US" dirty="0"/>
              <a:t>Test 50 builds argon gas from different random seeds, runs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analyzes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46 builds butane conformers, calculates the single point energy, and plots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48 builds crystal supercell, scales the lattice constant, and plots the energy vs scale factor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 Especially at extreme condition.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consists of 100-carbon atoms.</a:t>
            </a:r>
          </a:p>
          <a:p>
            <a:endParaRPr lang="en-US" dirty="0"/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One frame of 100 hexane molecules is recorded every picosecond.</a:t>
            </a:r>
          </a:p>
          <a:p>
            <a:r>
              <a:rPr lang="en-US" dirty="0"/>
              <a:t>It takes only 2s and 200 MB memory to compute the density of 25 K frames.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40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200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endParaRPr lang="en-US" dirty="0"/>
          </a:p>
          <a:p>
            <a:r>
              <a:rPr lang="en-US" dirty="0"/>
              <a:t>In total, 11 performance tests take 45 hours when running in serial due to the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 only 1 min when running in parallel.</a:t>
            </a:r>
          </a:p>
          <a:p>
            <a:r>
              <a:rPr lang="en-US" dirty="0"/>
              <a:t>Scientific tests take us 10 hours.</a:t>
            </a:r>
          </a:p>
          <a:p>
            <a:r>
              <a:rPr lang="en-US" dirty="0"/>
              <a:t>All the data and figures are automatically generated by tests.</a:t>
            </a:r>
          </a:p>
          <a:p>
            <a:r>
              <a:rPr lang="en-US" dirty="0"/>
              <a:t>That is to say, three clicks on a 500-dollar machine give you everything in this power point in 3 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scientific test, we start from the simplest and most basic scenario: density prediction.</a:t>
            </a:r>
          </a:p>
          <a:p>
            <a:r>
              <a:rPr lang="en-US" dirty="0"/>
              <a:t>Methane atoms are packed at a density of 0.5 using different random seeds.</a:t>
            </a:r>
          </a:p>
          <a:p>
            <a:r>
              <a:rPr lang="en-US" sz="1200" dirty="0"/>
              <a:t>Berendsen NPT ensemble relaxes the system to reach the equilibrium.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Written permission is requested when endorsing derived products.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other words, responsibility and rewards come in pairs.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 MTK NPT ensemble.</a:t>
            </a:r>
          </a:p>
          <a:p>
            <a:r>
              <a:rPr lang="en-US" dirty="0"/>
              <a:t>Hexane and water predictions align with experimental measurements.</a:t>
            </a:r>
          </a:p>
          <a:p>
            <a:endParaRPr lang="en-US" dirty="0"/>
          </a:p>
          <a:p>
            <a:r>
              <a:rPr lang="en-US" dirty="0"/>
              <a:t>Though the SPC model underestimates the water density compared to the experiments,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matches </a:t>
            </a:r>
            <a:r>
              <a:rPr lang="en-US" dirty="0"/>
              <a:t>the </a:t>
            </a:r>
            <a:r>
              <a:rPr lang="en-US"/>
              <a:t>simulation reference perfectly.</a:t>
            </a:r>
            <a:endParaRPr lang="en-US" dirty="0"/>
          </a:p>
          <a:p>
            <a:r>
              <a:rPr lang="en-US" dirty="0"/>
              <a:t>Here, we used a robust relaxation protocol by changing the volume gradually. Basically, the simulation box is deformed to approach the target pressure.</a:t>
            </a:r>
          </a:p>
          <a:p>
            <a:r>
              <a:rPr lang="en-US" dirty="0"/>
              <a:t>The mean squared displacement shows linear behavior, and the diffusion coefficient matches the simulation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SPC, SPCE model predicts a higher density and lower diffusion coefficient.</a:t>
            </a:r>
          </a:p>
          <a:p>
            <a:r>
              <a:rPr lang="en-US" dirty="0"/>
              <a:t>These predictions are supported by simulation reference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en-US" dirty="0"/>
              <a:t>the experiments closely.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0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widely used water model is TIP3P.</a:t>
            </a:r>
          </a:p>
          <a:p>
            <a:r>
              <a:rPr lang="en-US" dirty="0"/>
              <a:t>We reproduced the density and radial distribution function in literature.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7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 model is simple and robust.</a:t>
            </a:r>
          </a:p>
          <a:p>
            <a:r>
              <a:rPr lang="en-US" dirty="0"/>
              <a:t>The density prediction is accurate and radial distribution function is also reproduced.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0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shows non-linear ballistic region below 1 nanosecond, and it also fluctuates wildly above 4 ns.</a:t>
            </a:r>
          </a:p>
          <a:p>
            <a:r>
              <a:rPr lang="en-US" dirty="0"/>
              <a:t>Diffusion coefficient is obtained by fitting the middle region, and our results match the experimental report nicely.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9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amorphous initial structures spontaneously form crystals at low temperature.</a:t>
            </a:r>
          </a:p>
          <a:p>
            <a:r>
              <a:rPr lang="en-US" dirty="0"/>
              <a:t>The crystal density can be predicted even if the initial density are quite </a:t>
            </a:r>
            <a:r>
              <a:rPr lang="en-US" dirty="0" err="1"/>
              <a:t>differnet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63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unit cell is scaled with different factors and then replicated to create the supercell.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point energy is calculated using Stillinger-Weber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is found to take more energy than expansion.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bulk modulus is calculated as pressure over volume from NVT ensembles.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is pretty accurate compared to experimental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build butane conformers and plot torsion energy hypersurface.</a:t>
            </a:r>
          </a:p>
          <a:p>
            <a:r>
              <a:rPr lang="en-US" dirty="0"/>
              <a:t>Though OPLS-UA model reproduces the general landscape, the internal torsion energy is overestimated.</a:t>
            </a:r>
          </a:p>
          <a:p>
            <a:r>
              <a:rPr lang="en-US" dirty="0"/>
              <a:t>Unlike the decentralized automation, phonon dispersion calculation centers around crystal.</a:t>
            </a:r>
          </a:p>
          <a:p>
            <a:r>
              <a:rPr lang="en-US" dirty="0"/>
              <a:t>We build a supercell to calculate forces due to atomic displacement.</a:t>
            </a:r>
          </a:p>
          <a:p>
            <a:r>
              <a:rPr lang="en-US" dirty="0"/>
              <a:t>The input coordinates are further optimized so that the atoms vibrate around equilibrium positions.</a:t>
            </a:r>
          </a:p>
          <a:p>
            <a:r>
              <a:rPr lang="en-US" dirty="0"/>
              <a:t>P</a:t>
            </a:r>
            <a:r>
              <a:rPr lang="en-US" sz="1200" dirty="0"/>
              <a:t>honon </a:t>
            </a:r>
            <a:r>
              <a:rPr lang="en-US" dirty="0"/>
              <a:t>frequencies are calculated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reciprocal points.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Symmetry reduces the displacement number and simplifies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reproduce the silicon phonon dispersion in literature.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The shell script installs packages like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1 more minute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is what we have right now, and we are always ambitious about the future.</a:t>
            </a:r>
          </a:p>
          <a:p>
            <a:r>
              <a:rPr lang="en-US" dirty="0" err="1"/>
              <a:t>Jobcontrol</a:t>
            </a:r>
            <a:r>
              <a:rPr lang="en-US" dirty="0"/>
              <a:t> will undergo a major change to include job monitor, scheduler submission, and resource allocation.</a:t>
            </a:r>
          </a:p>
          <a:p>
            <a:r>
              <a:rPr lang="en-US" sz="1200" dirty="0"/>
              <a:t>We </a:t>
            </a:r>
            <a:r>
              <a:rPr lang="en-US" dirty="0"/>
              <a:t>can automate additional many body </a:t>
            </a:r>
            <a:r>
              <a:rPr lang="en-US" sz="1200" dirty="0"/>
              <a:t>potentials</a:t>
            </a:r>
            <a:r>
              <a:rPr lang="en-US" dirty="0"/>
              <a:t> distributed by LAMMPS or parametrized our 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 about the machine learning potentials and coarse-grained model?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may also develop OPLS-AA force field or extend the existing united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force field parametrization and lattice dynamics calculation request DFT deployment and automation.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may cover thermal conductivity, density of states, and low dimensional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Last but not the least, we should extend our application focused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the reader classes should subclass the writer ones. Polymer supports branching, ladder, and faster grow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should support more properties such as dielectric constant, viscosity, elastic constant, solubility, and thermal conductivity.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2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summarize:</a:t>
            </a:r>
          </a:p>
          <a:p>
            <a:r>
              <a:rPr lang="en-US" dirty="0"/>
              <a:t>We provide: simple and fast installation -- 9 min on a brand new machine by 2 clicks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Development Environment: standard POSIX syntax, consistent debug experience, smart resource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Well-Designed Architecture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239 classes vs only 12 standalone 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100% Coverage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1937 </a:t>
            </a:r>
            <a:r>
              <a:rPr lang="en-US" sz="1200" dirty="0"/>
              <a:t>unit tests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40s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Fast Amorphous Builder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20 min for 100 million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atoms; 20h for 20,000 polyethylene chains at 0.5 g/cm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Efficient Trajectory Analysis: 2s for density, 6 min for RDF, 3 min for MSD, and only 200 MB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Robust Relaxation Protocol for gas, liquid, and solid.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Various Properties: diffusion coefficient, energy hypersurface, and phonon dispersion.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Thank you for all your attendance, and I am ready for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8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Scripts are searchable by adding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3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top-level repository.</a:t>
            </a:r>
            <a:endParaRPr lang="en-US" dirty="0"/>
          </a:p>
          <a:p>
            <a:r>
              <a:rPr lang="en-US" dirty="0"/>
              <a:t>Besides the standard POSIX shell scripts, external codebases are also included as submodules.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The first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includes system</a:t>
            </a:r>
            <a:r>
              <a:rPr lang="en-US" dirty="0"/>
              <a:t>, constant, job, and log.</a:t>
            </a:r>
          </a:p>
          <a:p>
            <a:r>
              <a:rPr lang="en-US" dirty="0"/>
              <a:t>The application focused layer holds force field, structure, conformer, polymer,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Command-line scripts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each name is a python file, and I know it’s overwhelming. Just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together with table, logger, and plotter.</a:t>
            </a:r>
          </a:p>
          <a:p>
            <a:r>
              <a:rPr lang="en-US" dirty="0"/>
              <a:t>In addition, the dependence tree helps us to avoid cyclic importing.</a:t>
            </a:r>
          </a:p>
          <a:p>
            <a:r>
              <a:rPr lang="en-US" dirty="0"/>
              <a:t>For example, atomic data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OPLS-UA.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are developed step by step across so many files.</a:t>
            </a:r>
          </a:p>
          <a:p>
            <a:r>
              <a:rPr lang="en-US" dirty="0"/>
              <a:t>We need tests to make sure that new addition won’t break the previous behavior.</a:t>
            </a:r>
          </a:p>
          <a:p>
            <a:r>
              <a:rPr lang="en-US" dirty="0"/>
              <a:t>Unit tests ensure bug free by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parameterizing functions and methods.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tests guarantee behavior when scripts combine pieces.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sure of the quality, each method can be run and tested independently.</a:t>
            </a:r>
          </a:p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/>
              <a:t>It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 and creates html report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100% coverage for module, driver, and workflow.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passing all previous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no break of protected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name, and duration.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either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05429"/>
              </p:ext>
            </p:extLst>
          </p:nvPr>
        </p:nvGraphicFramePr>
        <p:xfrm>
          <a:off x="6602070" y="1479002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11:28:46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10:47:26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3991356"/>
            <a:ext cx="493801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selected by PYTEST_ADDOPTS=</a:t>
            </a:r>
            <a:r>
              <a:rPr lang="en-US" sz="1400" i="1" dirty="0"/>
              <a:t>"-m ''"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Simultaneous Job: 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  <a:p>
            <a:endParaRPr lang="en-US" sz="1400" dirty="0"/>
          </a:p>
          <a:p>
            <a:r>
              <a:rPr lang="en-US" sz="1400" dirty="0"/>
              <a:t>Scientific: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Simultaneous Job: 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CPU Per Job: 2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6950928" y="106445"/>
            <a:ext cx="5127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dtrx.de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/od/diff/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610601" y="3901041"/>
            <a:ext cx="2656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2.317e-05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997.13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g/cm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38836D6-3F0E-F448-603E-E93BC146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74545"/>
            <a:ext cx="5486400" cy="411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2319" b="3637"/>
          <a:stretch>
            <a:fillRect/>
          </a:stretch>
        </p:blipFill>
        <p:spPr>
          <a:xfrm>
            <a:off x="2260558" y="1775335"/>
            <a:ext cx="2756612" cy="16205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36257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9077632" y="2883464"/>
            <a:ext cx="2490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blipFill>
                <a:blip r:embed="rId8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A14B61F-BC73-95A3-8EFD-66BF8E1D2026}"/>
              </a:ext>
            </a:extLst>
          </p:cNvPr>
          <p:cNvSpPr/>
          <p:nvPr/>
        </p:nvSpPr>
        <p:spPr>
          <a:xfrm rot="2660665">
            <a:off x="8443452" y="2957052"/>
            <a:ext cx="294968" cy="272845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91F69C8-A15C-73DC-DE25-2CAED4CC8AA9}"/>
              </a:ext>
            </a:extLst>
          </p:cNvPr>
          <p:cNvSpPr/>
          <p:nvPr/>
        </p:nvSpPr>
        <p:spPr>
          <a:xfrm rot="1992449">
            <a:off x="9641346" y="3879722"/>
            <a:ext cx="294968" cy="272845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3963" t="3245" b="28014"/>
          <a:stretch>
            <a:fillRect/>
          </a:stretch>
        </p:blipFill>
        <p:spPr>
          <a:xfrm>
            <a:off x="1972853" y="1824291"/>
            <a:ext cx="2988095" cy="1376727"/>
          </a:xfrm>
          <a:prstGeom prst="rect">
            <a:avLst/>
          </a:prstGeom>
        </p:spPr>
      </p:pic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288814" y="1766167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69C28-EB3C-E051-BAF8-95398E8DFABB}"/>
              </a:ext>
            </a:extLst>
          </p:cNvPr>
          <p:cNvCxnSpPr/>
          <p:nvPr/>
        </p:nvCxnSpPr>
        <p:spPr>
          <a:xfrm flipV="1">
            <a:off x="3521850" y="2072989"/>
            <a:ext cx="0" cy="7489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7C36C-7CD0-B991-8D2D-A7C75AB93963}"/>
              </a:ext>
            </a:extLst>
          </p:cNvPr>
          <p:cNvSpPr txBox="1"/>
          <p:nvPr/>
        </p:nvSpPr>
        <p:spPr>
          <a:xfrm>
            <a:off x="2325295" y="338876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6B5"/>
                </a:solidFill>
              </a:rPr>
              <a:t>11 vs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>
                <a:solidFill>
                  <a:srgbClr val="00B6B5"/>
                </a:solidFill>
              </a:rPr>
              <a:t> kcal/mol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06BD1-6AD4-9939-2A66-3F713F54CCB6}"/>
              </a:ext>
            </a:extLst>
          </p:cNvPr>
          <p:cNvCxnSpPr>
            <a:cxnSpLocks/>
          </p:cNvCxnSpPr>
          <p:nvPr/>
        </p:nvCxnSpPr>
        <p:spPr>
          <a:xfrm flipV="1">
            <a:off x="1432792" y="2133780"/>
            <a:ext cx="0" cy="2907946"/>
          </a:xfrm>
          <a:prstGeom prst="straightConnector1">
            <a:avLst/>
          </a:prstGeom>
          <a:ln w="19050" cap="flat" cmpd="sng" algn="ctr">
            <a:solidFill>
              <a:srgbClr val="00B6B5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48202"/>
            <a:ext cx="7023796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50" dirty="0"/>
              <a:t>1)* </a:t>
            </a:r>
            <a:r>
              <a:rPr lang="en-US" sz="1450" i="1" dirty="0">
                <a:solidFill>
                  <a:schemeClr val="accent2"/>
                </a:solidFill>
              </a:rPr>
              <a:t>bash -c "$(curl 'https://</a:t>
            </a:r>
            <a:r>
              <a:rPr lang="en-US" sz="145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450" i="1" dirty="0">
                <a:solidFill>
                  <a:schemeClr val="accent2"/>
                </a:solidFill>
              </a:rPr>
              <a:t>/zhteg4pvt/</a:t>
            </a:r>
            <a:r>
              <a:rPr lang="en-US" sz="1450" i="1" dirty="0" err="1">
                <a:solidFill>
                  <a:schemeClr val="accent2"/>
                </a:solidFill>
              </a:rPr>
              <a:t>nemd</a:t>
            </a:r>
            <a:r>
              <a:rPr lang="en-US" sz="145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450" dirty="0"/>
              <a:t>2) </a:t>
            </a:r>
            <a:r>
              <a:rPr lang="en-US" sz="1450" i="1" dirty="0">
                <a:solidFill>
                  <a:schemeClr val="accent1"/>
                </a:solidFill>
              </a:rPr>
              <a:t>cd ~/git/</a:t>
            </a:r>
            <a:r>
              <a:rPr lang="en-US" sz="1450" i="1" dirty="0" err="1">
                <a:solidFill>
                  <a:schemeClr val="accent1"/>
                </a:solidFill>
              </a:rPr>
              <a:t>nemd</a:t>
            </a:r>
            <a:r>
              <a:rPr lang="en-US" sz="1450" i="1" dirty="0">
                <a:solidFill>
                  <a:schemeClr val="accent1"/>
                </a:solidFill>
              </a:rPr>
              <a:t>; pip3.10 install . -v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58633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097220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58633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190506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13614"/>
              </p:ext>
            </p:extLst>
          </p:nvPr>
        </p:nvGraphicFramePr>
        <p:xfrm>
          <a:off x="416261" y="4665425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250393"/>
            <a:ext cx="113780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effectLst/>
              </a:rPr>
              <a:t>Ubuntu: </a:t>
            </a:r>
            <a:r>
              <a:rPr lang="en-US" sz="1450" i="1" dirty="0">
                <a:solidFill>
                  <a:schemeClr val="accent2"/>
                </a:solidFill>
              </a:rPr>
              <a:t>bash &lt;(</a:t>
            </a:r>
            <a:r>
              <a:rPr lang="en-US" sz="1450" i="1" dirty="0" err="1">
                <a:solidFill>
                  <a:schemeClr val="accent2"/>
                </a:solidFill>
              </a:rPr>
              <a:t>wget</a:t>
            </a:r>
            <a:r>
              <a:rPr lang="en-US" sz="1450" i="1" dirty="0">
                <a:solidFill>
                  <a:schemeClr val="accent2"/>
                </a:solidFill>
              </a:rPr>
              <a:t> -</a:t>
            </a:r>
            <a:r>
              <a:rPr lang="en-US" sz="1450" i="1" dirty="0" err="1">
                <a:solidFill>
                  <a:schemeClr val="accent2"/>
                </a:solidFill>
              </a:rPr>
              <a:t>qO</a:t>
            </a:r>
            <a:r>
              <a:rPr lang="en-US" sz="1450" i="1" dirty="0">
                <a:solidFill>
                  <a:schemeClr val="accent2"/>
                </a:solidFill>
              </a:rPr>
              <a:t>- https://</a:t>
            </a:r>
            <a:r>
              <a:rPr lang="en-US" sz="145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450" i="1">
                <a:solidFill>
                  <a:schemeClr val="accent2"/>
                </a:solidFill>
              </a:rPr>
              <a:t>/zhteg4pvt/</a:t>
            </a:r>
            <a:r>
              <a:rPr lang="en-US" sz="1450" i="1" dirty="0" err="1">
                <a:solidFill>
                  <a:schemeClr val="accent2"/>
                </a:solidFill>
              </a:rPr>
              <a:t>nemd</a:t>
            </a:r>
            <a:r>
              <a:rPr lang="en-US" sz="1450" i="1" dirty="0">
                <a:solidFill>
                  <a:schemeClr val="accent2"/>
                </a:solidFill>
              </a:rPr>
              <a:t>/main/setup)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235152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266124"/>
            <a:ext cx="11049000" cy="5141174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Coarse-grained (e.g. MARTINI)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Force from DFT calculation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faster grow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2326BC-BE9B-4694-7CA3-47437F29CB16}"/>
              </a:ext>
            </a:extLst>
          </p:cNvPr>
          <p:cNvSpPr txBox="1">
            <a:spLocks/>
          </p:cNvSpPr>
          <p:nvPr/>
        </p:nvSpPr>
        <p:spPr>
          <a:xfrm>
            <a:off x="838200" y="2376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242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by two clicks</a:t>
            </a:r>
          </a:p>
          <a:p>
            <a:r>
              <a:rPr lang="en-US" sz="2200" dirty="0"/>
              <a:t>Predictable Development Environment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239 classes, 12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1937 in 40s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 sec),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7864153" y="5609839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377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95010" y="1978521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78916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010615" y="3361492"/>
            <a:ext cx="2087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 Search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92459"/>
              </p:ext>
            </p:extLst>
          </p:nvPr>
        </p:nvGraphicFramePr>
        <p:xfrm>
          <a:off x="361233" y="3485133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1763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15.30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4.24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0.0135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057674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10295"/>
              </p:ext>
            </p:extLst>
          </p:nvPr>
        </p:nvGraphicFramePr>
        <p:xfrm>
          <a:off x="6301520" y="2186714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6241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2515"/>
              </p:ext>
            </p:extLst>
          </p:nvPr>
        </p:nvGraphicFramePr>
        <p:xfrm>
          <a:off x="287092" y="2262545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65784"/>
              </p:ext>
            </p:extLst>
          </p:nvPr>
        </p:nvGraphicFramePr>
        <p:xfrm>
          <a:off x="6301520" y="967131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056036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42174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reproducibility: 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nemd_itest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resource efficiency: 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nemd_ptest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physical meaning: 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nemd_stest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955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17084</TotalTime>
  <Words>7763</Words>
  <Application>Microsoft Macintosh PowerPoint</Application>
  <PresentationFormat>Widescreen</PresentationFormat>
  <Paragraphs>1257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Conclusion</vt:lpstr>
      <vt:lpstr>PowerPoint Presentation</vt:lpstr>
      <vt:lpstr>Environmental Configuration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934</cp:revision>
  <dcterms:created xsi:type="dcterms:W3CDTF">2024-07-22T15:38:28Z</dcterms:created>
  <dcterms:modified xsi:type="dcterms:W3CDTF">2025-12-05T17:21:59Z</dcterms:modified>
</cp:coreProperties>
</file>